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85" r:id="rId4"/>
    <p:sldId id="286" r:id="rId5"/>
    <p:sldId id="287" r:id="rId6"/>
    <p:sldId id="288" r:id="rId7"/>
    <p:sldId id="279" r:id="rId8"/>
    <p:sldId id="280" r:id="rId9"/>
    <p:sldId id="267" r:id="rId10"/>
    <p:sldId id="268" r:id="rId11"/>
    <p:sldId id="272" r:id="rId12"/>
    <p:sldId id="275" r:id="rId13"/>
    <p:sldId id="270" r:id="rId14"/>
    <p:sldId id="284" r:id="rId15"/>
    <p:sldId id="269" r:id="rId16"/>
    <p:sldId id="282" r:id="rId17"/>
    <p:sldId id="271" r:id="rId18"/>
    <p:sldId id="273" r:id="rId19"/>
  </p:sldIdLst>
  <p:sldSz cx="9144000" cy="6858000" type="screen4x3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203" autoAdjust="0"/>
  </p:normalViewPr>
  <p:slideViewPr>
    <p:cSldViewPr>
      <p:cViewPr varScale="1">
        <p:scale>
          <a:sx n="40" d="100"/>
          <a:sy n="40" d="100"/>
        </p:scale>
        <p:origin x="-135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o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 hasCustomPrompt="1"/>
          </p:nvPr>
        </p:nvSpPr>
        <p:spPr>
          <a:xfrm>
            <a:off x="755576" y="2748066"/>
            <a:ext cx="7772400" cy="6089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ca-ES" dirty="0" smtClean="0"/>
              <a:t>Títol</a:t>
            </a:r>
            <a:endParaRPr lang="ca-ES" dirty="0"/>
          </a:p>
        </p:txBody>
      </p:sp>
      <p:sp>
        <p:nvSpPr>
          <p:cNvPr id="3" name="Subtítol 2"/>
          <p:cNvSpPr>
            <a:spLocks noGrp="1"/>
          </p:cNvSpPr>
          <p:nvPr>
            <p:ph type="subTitle" idx="1" hasCustomPrompt="1"/>
          </p:nvPr>
        </p:nvSpPr>
        <p:spPr>
          <a:xfrm>
            <a:off x="755576" y="3501010"/>
            <a:ext cx="7632848" cy="435367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 dirty="0" smtClean="0"/>
              <a:t>subtítol</a:t>
            </a:r>
            <a:endParaRPr lang="ca-ES" dirty="0"/>
          </a:p>
        </p:txBody>
      </p:sp>
      <p:pic>
        <p:nvPicPr>
          <p:cNvPr id="7" name="Imatg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5995804"/>
            <a:ext cx="576064" cy="706070"/>
          </a:xfrm>
          <a:prstGeom prst="rect">
            <a:avLst/>
          </a:prstGeom>
        </p:spPr>
      </p:pic>
      <p:cxnSp>
        <p:nvCxnSpPr>
          <p:cNvPr id="5" name="Connector recte 4"/>
          <p:cNvCxnSpPr/>
          <p:nvPr userDrawn="1"/>
        </p:nvCxnSpPr>
        <p:spPr>
          <a:xfrm>
            <a:off x="827584" y="3356992"/>
            <a:ext cx="7632848" cy="0"/>
          </a:xfrm>
          <a:prstGeom prst="line">
            <a:avLst/>
          </a:prstGeom>
          <a:ln>
            <a:solidFill>
              <a:srgbClr val="0014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idor d'imatge 8"/>
          <p:cNvSpPr>
            <a:spLocks noGrp="1"/>
          </p:cNvSpPr>
          <p:nvPr>
            <p:ph type="pic" sz="quarter" idx="13" hasCustomPrompt="1"/>
          </p:nvPr>
        </p:nvSpPr>
        <p:spPr>
          <a:xfrm>
            <a:off x="1763716" y="6092826"/>
            <a:ext cx="1584151" cy="504826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ca-ES" dirty="0" smtClean="0"/>
              <a:t>logotips</a:t>
            </a:r>
            <a:endParaRPr lang="ca-ES" dirty="0"/>
          </a:p>
        </p:txBody>
      </p:sp>
      <p:sp>
        <p:nvSpPr>
          <p:cNvPr id="11" name="Contenidor d'imatge 10"/>
          <p:cNvSpPr>
            <a:spLocks noGrp="1"/>
          </p:cNvSpPr>
          <p:nvPr>
            <p:ph type="pic" sz="quarter" idx="14" hasCustomPrompt="1"/>
          </p:nvPr>
        </p:nvSpPr>
        <p:spPr>
          <a:xfrm>
            <a:off x="3491880" y="6096425"/>
            <a:ext cx="1368152" cy="504826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ca-ES" dirty="0" smtClean="0"/>
              <a:t>logotips</a:t>
            </a:r>
            <a:endParaRPr lang="ca-ES" dirty="0"/>
          </a:p>
        </p:txBody>
      </p:sp>
      <p:sp>
        <p:nvSpPr>
          <p:cNvPr id="12" name="Contenidor d'imatge 10"/>
          <p:cNvSpPr>
            <a:spLocks noGrp="1"/>
          </p:cNvSpPr>
          <p:nvPr>
            <p:ph type="pic" sz="quarter" idx="15" hasCustomPrompt="1"/>
          </p:nvPr>
        </p:nvSpPr>
        <p:spPr>
          <a:xfrm>
            <a:off x="5004048" y="6096425"/>
            <a:ext cx="1368152" cy="504826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ca-ES" dirty="0" smtClean="0"/>
              <a:t>logotips</a:t>
            </a:r>
            <a:endParaRPr lang="ca-ES" dirty="0"/>
          </a:p>
        </p:txBody>
      </p:sp>
      <p:sp>
        <p:nvSpPr>
          <p:cNvPr id="13" name="Contenidor d'imatge 10"/>
          <p:cNvSpPr>
            <a:spLocks noGrp="1"/>
          </p:cNvSpPr>
          <p:nvPr>
            <p:ph type="pic" sz="quarter" idx="16" hasCustomPrompt="1"/>
          </p:nvPr>
        </p:nvSpPr>
        <p:spPr>
          <a:xfrm>
            <a:off x="6516216" y="6096425"/>
            <a:ext cx="1368152" cy="504826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ca-ES" dirty="0" smtClean="0"/>
              <a:t>logotips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807577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ol i object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332658"/>
            <a:ext cx="8363272" cy="8694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1489"/>
                </a:solidFill>
              </a:defRPr>
            </a:lvl1pPr>
          </a:lstStyle>
          <a:p>
            <a:r>
              <a:rPr lang="ca-ES" smtClean="0"/>
              <a:t>Feu clic aquí per editar l'estil</a:t>
            </a:r>
            <a:endParaRPr lang="ca-ES" dirty="0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008446"/>
          </a:xfrm>
        </p:spPr>
        <p:txBody>
          <a:bodyPr/>
          <a:lstStyle>
            <a:lvl1pPr>
              <a:defRPr sz="20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042-F2D0-4440-8650-2EFDDBBF9BB3}" type="slidenum">
              <a:rPr lang="ca-ES" smtClean="0"/>
              <a:t>‹Nr.›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53829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ítol i object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332658"/>
            <a:ext cx="8363272" cy="8694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1489"/>
                </a:solidFill>
              </a:defRPr>
            </a:lvl1pPr>
          </a:lstStyle>
          <a:p>
            <a:r>
              <a:rPr lang="ca-ES" smtClean="0"/>
              <a:t>Feu clic aquí per editar l'estil</a:t>
            </a:r>
            <a:endParaRPr lang="ca-ES" dirty="0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457200" y="1628801"/>
            <a:ext cx="3960000" cy="3960000"/>
          </a:xfrm>
        </p:spPr>
        <p:txBody>
          <a:bodyPr/>
          <a:lstStyle>
            <a:lvl1pPr>
              <a:defRPr sz="20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88224" y="5877274"/>
            <a:ext cx="2133600" cy="366182"/>
          </a:xfrm>
        </p:spPr>
        <p:txBody>
          <a:bodyPr/>
          <a:lstStyle/>
          <a:p>
            <a:fld id="{FACC2042-F2D0-4440-8650-2EFDDBBF9BB3}" type="slidenum">
              <a:rPr lang="ca-ES" smtClean="0"/>
              <a:t>‹Nr.›</a:t>
            </a:fld>
            <a:endParaRPr lang="ca-ES"/>
          </a:p>
        </p:txBody>
      </p:sp>
      <p:sp>
        <p:nvSpPr>
          <p:cNvPr id="5" name="Contenidor de contingut 2"/>
          <p:cNvSpPr>
            <a:spLocks noGrp="1"/>
          </p:cNvSpPr>
          <p:nvPr>
            <p:ph idx="13"/>
          </p:nvPr>
        </p:nvSpPr>
        <p:spPr>
          <a:xfrm>
            <a:off x="4788024" y="1628800"/>
            <a:ext cx="3960000" cy="3960000"/>
          </a:xfrm>
        </p:spPr>
        <p:txBody>
          <a:bodyPr/>
          <a:lstStyle>
            <a:lvl1pPr>
              <a:defRPr sz="20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418493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ció personalitz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91FF3-80F2-49C0-A3A3-BDAE4D28668D}" type="datetimeFigureOut">
              <a:rPr lang="ca-ES" smtClean="0"/>
              <a:t>28/4/19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042-F2D0-4440-8650-2EFDDBBF9BB3}" type="slidenum">
              <a:rPr lang="ca-ES" smtClean="0"/>
              <a:t>‹Nr.›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34393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a de títo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 hasCustomPrompt="1"/>
          </p:nvPr>
        </p:nvSpPr>
        <p:spPr>
          <a:xfrm>
            <a:off x="755576" y="2748066"/>
            <a:ext cx="7772400" cy="6089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ca-ES" dirty="0" smtClean="0"/>
              <a:t>Títol</a:t>
            </a:r>
            <a:endParaRPr lang="ca-ES" dirty="0"/>
          </a:p>
        </p:txBody>
      </p:sp>
      <p:sp>
        <p:nvSpPr>
          <p:cNvPr id="3" name="Subtítol 2"/>
          <p:cNvSpPr>
            <a:spLocks noGrp="1"/>
          </p:cNvSpPr>
          <p:nvPr>
            <p:ph type="subTitle" idx="1" hasCustomPrompt="1"/>
          </p:nvPr>
        </p:nvSpPr>
        <p:spPr>
          <a:xfrm>
            <a:off x="755576" y="3501010"/>
            <a:ext cx="7632848" cy="435367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 dirty="0" smtClean="0"/>
              <a:t>subtítol</a:t>
            </a:r>
            <a:endParaRPr lang="ca-ES" dirty="0"/>
          </a:p>
        </p:txBody>
      </p:sp>
      <p:cxnSp>
        <p:nvCxnSpPr>
          <p:cNvPr id="5" name="Connector recte 4"/>
          <p:cNvCxnSpPr/>
          <p:nvPr userDrawn="1"/>
        </p:nvCxnSpPr>
        <p:spPr>
          <a:xfrm>
            <a:off x="827584" y="3356992"/>
            <a:ext cx="7632848" cy="0"/>
          </a:xfrm>
          <a:prstGeom prst="line">
            <a:avLst/>
          </a:prstGeom>
          <a:ln>
            <a:solidFill>
              <a:srgbClr val="0014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tg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1584176" cy="108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577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8229600" cy="3672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 dirty="0" smtClean="0"/>
              <a:t>Feu clic aquí per editar estils</a:t>
            </a:r>
          </a:p>
          <a:p>
            <a:pPr lvl="1"/>
            <a:r>
              <a:rPr lang="ca-ES" dirty="0" smtClean="0"/>
              <a:t>Segon nivell</a:t>
            </a:r>
          </a:p>
          <a:p>
            <a:pPr lvl="2"/>
            <a:r>
              <a:rPr lang="ca-ES" dirty="0" smtClean="0"/>
              <a:t>Tercer nivell</a:t>
            </a:r>
          </a:p>
          <a:p>
            <a:pPr lvl="3"/>
            <a:r>
              <a:rPr lang="ca-ES" dirty="0" smtClean="0"/>
              <a:t>Quart nivell</a:t>
            </a:r>
          </a:p>
          <a:p>
            <a:pPr lvl="4"/>
            <a:r>
              <a:rPr lang="ca-ES" dirty="0" smtClean="0"/>
              <a:t>Cinquè nivell</a:t>
            </a:r>
            <a:endParaRPr lang="ca-ES" dirty="0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6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8C491FF3-80F2-49C0-A3A3-BDAE4D28668D}" type="datetimeFigureOut">
              <a:rPr lang="ca-ES" smtClean="0"/>
              <a:t>28/4/19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6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6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FACC2042-F2D0-4440-8650-2EFDDBBF9BB3}" type="slidenum">
              <a:rPr lang="ca-ES" smtClean="0"/>
              <a:t>‹Nr.›</a:t>
            </a:fld>
            <a:endParaRPr lang="ca-ES"/>
          </a:p>
        </p:txBody>
      </p:sp>
      <p:pic>
        <p:nvPicPr>
          <p:cNvPr id="8" name="Imatg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32" y="5788008"/>
            <a:ext cx="9144000" cy="1202016"/>
          </a:xfrm>
          <a:prstGeom prst="rect">
            <a:avLst/>
          </a:prstGeom>
        </p:spPr>
      </p:pic>
      <p:pic>
        <p:nvPicPr>
          <p:cNvPr id="9" name="Imatg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88640"/>
            <a:ext cx="1474499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3" r:id="rId4"/>
    <p:sldLayoutId id="2147483671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0014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2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mailto:Lluis.coromina@udg.edu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udg.edu/ca/instituts/INSETUR" TargetMode="External"/><Relationship Id="rId3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hyperlink" Target="http://www2.udg.edu/tdepop/MDPT/Presentaci%C3%B3/tabid/16091/language/en-US/Default.aspx" TargetMode="External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D0jWyeJAieQ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37.jpeg"/><Relationship Id="rId5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hyperlink" Target="https://www.youtube.com/watch?v=SgAGV2UYNq8" TargetMode="External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D0jWyeJAieQ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hyperlink" Target="https://www.youtube.com/watch?v=fd6fecL2uVA" TargetMode="External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ICa7LKPUVOw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hyperlink" Target="https://www.youtube.com/watch?v=mbZQyRDRp7c" TargetMode="External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aFCeI6VAoP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hyperlink" Target="https://www.youtube.com/watch?v=UBXYFkhfGVI" TargetMode="External"/><Relationship Id="rId5" Type="http://schemas.openxmlformats.org/officeDocument/2006/relationships/image" Target="../media/image19.png"/><Relationship Id="rId6" Type="http://schemas.openxmlformats.org/officeDocument/2006/relationships/hyperlink" Target="https://www.youtube.com/watch?v=KaWEbXmmgWE" TargetMode="External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hyperlink" Target="https://www.holiday-weather.com/girona/averages/" TargetMode="External"/><Relationship Id="rId11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n.wikipedia.org/wiki/Girona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hyperlink" Target="http://wenes.udg.edu/estudia/Acces/Accesamasters/tabid/17105/language/en-US/Default.aspx?_ga=2.101199490.2028849984.1494767244-1010521227.1433533302" TargetMode="External"/><Relationship Id="rId5" Type="http://schemas.openxmlformats.org/officeDocument/2006/relationships/image" Target="../media/image25.png"/><Relationship Id="rId6" Type="http://schemas.openxmlformats.org/officeDocument/2006/relationships/hyperlink" Target="http://wenes.udg.edu/tabid/21393/Default.aspx?_ga=2.101199490.2028849984.1494767244-1010521227.1433533302" TargetMode="External"/><Relationship Id="rId7" Type="http://schemas.openxmlformats.org/officeDocument/2006/relationships/hyperlink" Target="http://wenes.udg.edu/tabid/8439/Default.aspx?ID=3108M0710&amp;language=en-US&amp;IDE=557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udg.edu/ca/study-at-the-ud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2.udg.edu/tdepop/MDPT/Presentaci%C3%B3/tabid/16091/language/en-US/Default.aspx" TargetMode="External"/><Relationship Id="rId3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23042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3600"/>
              </a:spcBef>
              <a:spcAft>
                <a:spcPts val="2400"/>
              </a:spcAft>
            </a:pPr>
            <a:r>
              <a:rPr lang="ca-ES" dirty="0"/>
              <a:t>University of Girona</a:t>
            </a:r>
            <a:br>
              <a:rPr lang="ca-ES" dirty="0"/>
            </a:br>
            <a:r>
              <a:rPr lang="ca-ES" dirty="0" err="1"/>
              <a:t>Faculty</a:t>
            </a:r>
            <a:r>
              <a:rPr lang="ca-ES" dirty="0"/>
              <a:t> </a:t>
            </a:r>
            <a:r>
              <a:rPr lang="ca-ES" dirty="0" smtClean="0"/>
              <a:t>of </a:t>
            </a:r>
            <a:r>
              <a:rPr lang="ca-ES" dirty="0" err="1" smtClean="0"/>
              <a:t>Tourism</a:t>
            </a:r>
            <a:r>
              <a:rPr lang="ca-ES" dirty="0"/>
              <a:t/>
            </a:r>
            <a:br>
              <a:rPr lang="ca-ES" dirty="0"/>
            </a:br>
            <a:r>
              <a:rPr lang="ca-ES" sz="3200" dirty="0" err="1" smtClean="0"/>
              <a:t>Master’s</a:t>
            </a:r>
            <a:r>
              <a:rPr lang="ca-ES" sz="3200" dirty="0" smtClean="0"/>
              <a:t> </a:t>
            </a:r>
            <a:r>
              <a:rPr lang="ca-ES" sz="3200" dirty="0"/>
              <a:t>in </a:t>
            </a:r>
            <a:r>
              <a:rPr lang="ca-ES" sz="3200" dirty="0" err="1"/>
              <a:t>Tourism</a:t>
            </a:r>
            <a:r>
              <a:rPr lang="ca-ES" sz="3200" dirty="0"/>
              <a:t> Management </a:t>
            </a:r>
            <a:r>
              <a:rPr lang="ca-ES" sz="3200" dirty="0" smtClean="0"/>
              <a:t/>
            </a:r>
            <a:br>
              <a:rPr lang="ca-ES" sz="3200" dirty="0" smtClean="0"/>
            </a:br>
            <a:r>
              <a:rPr lang="ca-ES" sz="3200" dirty="0" err="1" smtClean="0"/>
              <a:t>and</a:t>
            </a:r>
            <a:r>
              <a:rPr lang="ca-ES" sz="3200" dirty="0" smtClean="0"/>
              <a:t> </a:t>
            </a:r>
            <a:r>
              <a:rPr lang="ca-ES" sz="3200" dirty="0"/>
              <a:t>Planning</a:t>
            </a:r>
            <a:br>
              <a:rPr lang="ca-ES" sz="3200" dirty="0"/>
            </a:br>
            <a:endParaRPr lang="ca-ES" sz="3200" dirty="0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755576" y="5517232"/>
            <a:ext cx="7632848" cy="100811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ca-ES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Dr. Lluís Coromina</a:t>
            </a:r>
          </a:p>
          <a:p>
            <a:pPr algn="r"/>
            <a:r>
              <a:rPr lang="ca-ES" dirty="0">
                <a:solidFill>
                  <a:schemeClr val="bg2">
                    <a:lumMod val="10000"/>
                  </a:schemeClr>
                </a:solidFill>
                <a:latin typeface="+mj-lt"/>
                <a:hlinkClick r:id="rId2"/>
              </a:rPr>
              <a:t>l</a:t>
            </a:r>
            <a:r>
              <a:rPr lang="ca-ES" dirty="0" smtClean="0">
                <a:solidFill>
                  <a:schemeClr val="bg2">
                    <a:lumMod val="10000"/>
                  </a:schemeClr>
                </a:solidFill>
                <a:latin typeface="+mj-lt"/>
                <a:hlinkClick r:id="rId2"/>
              </a:rPr>
              <a:t>luis.coromina@udg.edu</a:t>
            </a:r>
            <a:endParaRPr lang="ca-ES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algn="r"/>
            <a:r>
              <a:rPr lang="ca-ES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Director </a:t>
            </a:r>
            <a:r>
              <a:rPr lang="ca-ES" dirty="0" err="1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Master’s</a:t>
            </a:r>
            <a:r>
              <a:rPr lang="ca-ES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in </a:t>
            </a:r>
            <a:r>
              <a:rPr lang="ca-ES" dirty="0" err="1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Tourism</a:t>
            </a:r>
            <a:r>
              <a:rPr lang="ca-ES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Management </a:t>
            </a:r>
            <a:r>
              <a:rPr lang="ca-ES" dirty="0" err="1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and</a:t>
            </a:r>
            <a:r>
              <a:rPr lang="ca-ES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Planning</a:t>
            </a:r>
            <a:endParaRPr lang="ca-ES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74283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/>
              <a:t>Faculty</a:t>
            </a:r>
            <a:r>
              <a:rPr lang="ca-ES" dirty="0"/>
              <a:t> of </a:t>
            </a:r>
            <a:r>
              <a:rPr lang="ca-ES" dirty="0" err="1" smtClean="0"/>
              <a:t>Tourism</a:t>
            </a:r>
            <a:r>
              <a:rPr lang="ca-ES" dirty="0" smtClean="0"/>
              <a:t> - </a:t>
            </a:r>
            <a:r>
              <a:rPr lang="ca-ES" dirty="0" err="1" smtClean="0"/>
              <a:t>Research</a:t>
            </a:r>
            <a:endParaRPr lang="ca-ES" i="1" dirty="0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1115616" y="1340768"/>
            <a:ext cx="7283152" cy="22322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1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RESEARCH INSTITUTE OF TOURISM STUDIES (</a:t>
            </a:r>
            <a:r>
              <a:rPr lang="en-US" sz="2100" b="1" dirty="0" smtClean="0">
                <a:solidFill>
                  <a:schemeClr val="bg2">
                    <a:lumMod val="10000"/>
                  </a:schemeClr>
                </a:solidFill>
                <a:latin typeface="+mn-lt"/>
                <a:hlinkClick r:id="rId2"/>
              </a:rPr>
              <a:t>INSETUR</a:t>
            </a:r>
            <a:r>
              <a:rPr lang="en-US" sz="21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)</a:t>
            </a:r>
          </a:p>
          <a:p>
            <a:pPr marL="0" indent="0">
              <a:buNone/>
            </a:pPr>
            <a:endParaRPr lang="en-US" sz="21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Destination Marketing</a:t>
            </a:r>
          </a:p>
          <a:p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Consumer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Behaviour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and segmentation</a:t>
            </a:r>
          </a:p>
          <a:p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Information sources and tourism image</a:t>
            </a:r>
          </a:p>
          <a:p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Religious tourism</a:t>
            </a:r>
          </a:p>
          <a:p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Disabled tourists</a:t>
            </a:r>
          </a:p>
          <a:p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Tourism image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</p:txBody>
      </p:sp>
      <p:pic>
        <p:nvPicPr>
          <p:cNvPr id="1028" name="Picture 4" descr="http://lossietereinos.com/wp-content/uploads/2015/09/gerona_catedral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36926"/>
            <a:ext cx="3954016" cy="263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8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Master’s</a:t>
            </a:r>
            <a:r>
              <a:rPr lang="es-ES" dirty="0" smtClean="0"/>
              <a:t> in </a:t>
            </a:r>
            <a:r>
              <a:rPr lang="es-ES" dirty="0" err="1" smtClean="0"/>
              <a:t>Tourism</a:t>
            </a:r>
            <a:r>
              <a:rPr lang="es-ES" dirty="0" smtClean="0"/>
              <a:t> Management</a:t>
            </a:r>
            <a:endParaRPr lang="es-ES" dirty="0"/>
          </a:p>
        </p:txBody>
      </p:sp>
      <p:pic>
        <p:nvPicPr>
          <p:cNvPr id="9" name="Imagen 8" descr="Captura de pantalla 2017-05-13 a las 1.28.51.png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2" t="19741" r="66457" b="62529"/>
          <a:stretch/>
        </p:blipFill>
        <p:spPr>
          <a:xfrm>
            <a:off x="3347864" y="5013176"/>
            <a:ext cx="2195022" cy="1316851"/>
          </a:xfrm>
          <a:prstGeom prst="rect">
            <a:avLst/>
          </a:prstGeom>
        </p:spPr>
      </p:pic>
      <p:pic>
        <p:nvPicPr>
          <p:cNvPr id="3" name="Imagen 2" descr="Captura de pantalla 2017-05-13 a las 1.44.46.png">
            <a:hlinkClick r:id="rId4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" t="24206" r="4397" b="9604"/>
          <a:stretch/>
        </p:blipFill>
        <p:spPr>
          <a:xfrm>
            <a:off x="395536" y="1052736"/>
            <a:ext cx="8309657" cy="3782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3070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Dual Master </a:t>
            </a:r>
            <a:r>
              <a:rPr lang="es-ES" dirty="0" err="1"/>
              <a:t>Degree</a:t>
            </a:r>
            <a:r>
              <a:rPr lang="es-ES" dirty="0"/>
              <a:t> in </a:t>
            </a:r>
            <a:r>
              <a:rPr lang="es-ES" dirty="0" err="1"/>
              <a:t>Tourism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628800"/>
            <a:ext cx="3390921" cy="100811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286" y="96904"/>
            <a:ext cx="1307356" cy="893837"/>
          </a:xfrm>
          <a:prstGeom prst="rect">
            <a:avLst/>
          </a:prstGeom>
        </p:spPr>
      </p:pic>
      <p:pic>
        <p:nvPicPr>
          <p:cNvPr id="8" name="Picture 6" descr="http://www.zoomcanal.com.co/media/logos/tecnologica-bolivar-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63568"/>
            <a:ext cx="2575632" cy="105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Universidad Externado de Colomb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89068"/>
            <a:ext cx="212407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2" descr="Captura de pantalla 2018-09-19 a las 19.17.33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3" t="53688" r="25643" b="12110"/>
          <a:stretch/>
        </p:blipFill>
        <p:spPr>
          <a:xfrm>
            <a:off x="5004048" y="1390704"/>
            <a:ext cx="2952328" cy="1102193"/>
          </a:xfrm>
          <a:prstGeom prst="rect">
            <a:avLst/>
          </a:prstGeom>
        </p:spPr>
      </p:pic>
      <p:pic>
        <p:nvPicPr>
          <p:cNvPr id="11" name="Imagen 2" descr="Captura de pantalla 2018-09-19 a las 19.17.33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6" b="40721"/>
          <a:stretch/>
        </p:blipFill>
        <p:spPr>
          <a:xfrm>
            <a:off x="5147240" y="4361928"/>
            <a:ext cx="2570046" cy="1669887"/>
          </a:xfrm>
          <a:prstGeom prst="rect">
            <a:avLst/>
          </a:prstGeom>
        </p:spPr>
      </p:pic>
      <p:pic>
        <p:nvPicPr>
          <p:cNvPr id="12" name="Imagen 2" descr="Captura de pantalla 2018-09-19 a las 19.17.33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3" t="8251" r="25643" b="43799"/>
          <a:stretch/>
        </p:blipFill>
        <p:spPr>
          <a:xfrm>
            <a:off x="4860032" y="2664996"/>
            <a:ext cx="2232248" cy="152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59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Importance</a:t>
            </a:r>
            <a:r>
              <a:rPr lang="es-ES" dirty="0" smtClean="0"/>
              <a:t> of </a:t>
            </a:r>
            <a:r>
              <a:rPr lang="es-ES" dirty="0" err="1" smtClean="0"/>
              <a:t>Tourism</a:t>
            </a:r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187624" y="148478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>
                <a:solidFill>
                  <a:schemeClr val="bg2">
                    <a:lumMod val="10000"/>
                  </a:schemeClr>
                </a:solidFill>
              </a:rPr>
              <a:t>The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Travel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&amp;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Tourism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Competitiveness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Index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Ranking 2015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06522"/>
              </p:ext>
            </p:extLst>
          </p:nvPr>
        </p:nvGraphicFramePr>
        <p:xfrm>
          <a:off x="611560" y="2348880"/>
          <a:ext cx="2160240" cy="2947268"/>
        </p:xfrm>
        <a:graphic>
          <a:graphicData uri="http://schemas.openxmlformats.org/drawingml/2006/table">
            <a:tbl>
              <a:tblPr/>
              <a:tblGrid>
                <a:gridCol w="4431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171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s-E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Spain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France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s-E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Germany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76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USA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UK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s-E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Switzerland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Australia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s-E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Italy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s-E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Japan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5117">
                <a:tc>
                  <a:txBody>
                    <a:bodyPr/>
                    <a:lstStyle/>
                    <a:p>
                      <a:pPr algn="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s-E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Canada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7" name="Imagen 6" descr="Captura de pantalla 2017-05-15 a las 16.35.1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5" t="45334" r="29648" b="27333"/>
          <a:stretch/>
        </p:blipFill>
        <p:spPr>
          <a:xfrm>
            <a:off x="3635896" y="2420887"/>
            <a:ext cx="4176464" cy="267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0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                               Girona</a:t>
            </a:r>
            <a:endParaRPr lang="ca-ES" i="1" dirty="0">
              <a:solidFill>
                <a:schemeClr val="bg1"/>
              </a:solidFill>
            </a:endParaRPr>
          </a:p>
        </p:txBody>
      </p:sp>
      <p:pic>
        <p:nvPicPr>
          <p:cNvPr id="3" name="Imagen 2" descr="Girona-Spain-1-1163x775.jpg.optim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9"/>
            <a:ext cx="2917577" cy="1944215"/>
          </a:xfrm>
          <a:prstGeom prst="rect">
            <a:avLst/>
          </a:prstGeom>
        </p:spPr>
      </p:pic>
      <p:pic>
        <p:nvPicPr>
          <p:cNvPr id="9" name="Picture 4" descr="http://lossietereinos.com/wp-content/uploads/2015/09/gerona_catedral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2776"/>
            <a:ext cx="2808312" cy="187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DqdKycAWsAE4ZF1.jpg-large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56"/>
          <a:stretch/>
        </p:blipFill>
        <p:spPr>
          <a:xfrm>
            <a:off x="899592" y="3429000"/>
            <a:ext cx="3501008" cy="2441723"/>
          </a:xfrm>
          <a:prstGeom prst="rect">
            <a:avLst/>
          </a:prstGeom>
        </p:spPr>
      </p:pic>
      <p:pic>
        <p:nvPicPr>
          <p:cNvPr id="10" name="Imagen 9" descr="5bp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73016"/>
            <a:ext cx="3203848" cy="21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09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                               Girona</a:t>
            </a:r>
            <a:endParaRPr lang="ca-ES" i="1" dirty="0">
              <a:solidFill>
                <a:schemeClr val="bg1"/>
              </a:solidFill>
            </a:endParaRPr>
          </a:p>
        </p:txBody>
      </p:sp>
      <p:pic>
        <p:nvPicPr>
          <p:cNvPr id="6" name="Picture 4" descr="http://images.hngn.com/data/images/full/131234/game-of-thrones.jpg?w=6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45" y="2348880"/>
            <a:ext cx="7200801" cy="371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atedral G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97223"/>
            <a:ext cx="6408979" cy="355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lossietereinos.com/wp-content/uploads/2015/09/gerona_catedral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528"/>
            <a:ext cx="2808312" cy="187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993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Master’s</a:t>
            </a:r>
            <a:r>
              <a:rPr lang="es-ES" dirty="0" smtClean="0"/>
              <a:t> in </a:t>
            </a:r>
            <a:r>
              <a:rPr lang="es-ES" dirty="0" err="1" smtClean="0"/>
              <a:t>Tourism</a:t>
            </a:r>
            <a:r>
              <a:rPr lang="es-ES" dirty="0" smtClean="0"/>
              <a:t> Management</a:t>
            </a:r>
            <a:endParaRPr lang="es-ES" dirty="0"/>
          </a:p>
        </p:txBody>
      </p:sp>
      <p:pic>
        <p:nvPicPr>
          <p:cNvPr id="9" name="Imagen 8" descr="Captura de pantalla 2017-05-13 a las 1.28.51.png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2" t="19741" r="66457" b="62529"/>
          <a:stretch/>
        </p:blipFill>
        <p:spPr>
          <a:xfrm>
            <a:off x="1331640" y="1268760"/>
            <a:ext cx="2195022" cy="1316851"/>
          </a:xfrm>
          <a:prstGeom prst="rect">
            <a:avLst/>
          </a:prstGeom>
        </p:spPr>
      </p:pic>
      <p:pic>
        <p:nvPicPr>
          <p:cNvPr id="5" name="Imagen 4" descr="Captura de pantalla 2019-04-25 a las 17.14.29.png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717032"/>
            <a:ext cx="412024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76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Girona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			  </a:t>
            </a:r>
            <a:r>
              <a:rPr lang="es-ES" dirty="0" err="1" smtClean="0"/>
              <a:t>Game</a:t>
            </a:r>
            <a:r>
              <a:rPr lang="es-ES" dirty="0" smtClean="0"/>
              <a:t> </a:t>
            </a:r>
            <a:r>
              <a:rPr lang="es-ES" dirty="0"/>
              <a:t>of </a:t>
            </a:r>
            <a:r>
              <a:rPr lang="es-ES" dirty="0" err="1"/>
              <a:t>Thrones</a:t>
            </a:r>
            <a:r>
              <a:rPr lang="es-ES" dirty="0"/>
              <a:t>" </a:t>
            </a:r>
            <a:r>
              <a:rPr lang="es-ES" dirty="0" err="1"/>
              <a:t>tourism</a:t>
            </a:r>
            <a:r>
              <a:rPr lang="es-ES" dirty="0"/>
              <a:t>: </a:t>
            </a:r>
            <a:r>
              <a:rPr lang="es-ES" dirty="0" err="1"/>
              <a:t>Spanish</a:t>
            </a:r>
            <a:r>
              <a:rPr lang="es-ES" dirty="0"/>
              <a:t> </a:t>
            </a:r>
            <a:r>
              <a:rPr lang="es-ES" dirty="0" smtClean="0"/>
              <a:t>				  </a:t>
            </a:r>
            <a:r>
              <a:rPr lang="es-ES" dirty="0" err="1" smtClean="0"/>
              <a:t>town</a:t>
            </a:r>
            <a:r>
              <a:rPr lang="es-ES" dirty="0" smtClean="0"/>
              <a:t> </a:t>
            </a:r>
            <a:r>
              <a:rPr lang="es-ES" dirty="0"/>
              <a:t>Girona gets a summer boost </a:t>
            </a:r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4" name="Imagen 3" descr="Captura de pantalla 2017-05-13 a las 0.57.33.png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" t="17850" r="41632" b="34161"/>
          <a:stretch/>
        </p:blipFill>
        <p:spPr>
          <a:xfrm>
            <a:off x="827584" y="3212976"/>
            <a:ext cx="2449683" cy="1381179"/>
          </a:xfrm>
          <a:prstGeom prst="rect">
            <a:avLst/>
          </a:prstGeom>
        </p:spPr>
      </p:pic>
      <p:pic>
        <p:nvPicPr>
          <p:cNvPr id="6" name="Imagen 5" descr="Captura de pantalla 2017-05-13 a las 1.02.54.png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" t="17378" r="37347" b="36289"/>
          <a:stretch/>
        </p:blipFill>
        <p:spPr>
          <a:xfrm>
            <a:off x="827584" y="1628800"/>
            <a:ext cx="2487893" cy="125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83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Costa Brava &amp; </a:t>
            </a:r>
            <a:r>
              <a:rPr lang="es-ES" dirty="0" err="1" smtClean="0"/>
              <a:t>Pyrenees</a:t>
            </a:r>
            <a:endParaRPr lang="es-ES" dirty="0"/>
          </a:p>
        </p:txBody>
      </p:sp>
      <p:pic>
        <p:nvPicPr>
          <p:cNvPr id="7" name="Imagen 6" descr="Captura de pantalla 2017-05-13 a las 1.14.49.png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t="17020" r="38973" b="35228"/>
          <a:stretch/>
        </p:blipFill>
        <p:spPr>
          <a:xfrm>
            <a:off x="611559" y="1772816"/>
            <a:ext cx="2886379" cy="1584176"/>
          </a:xfrm>
          <a:prstGeom prst="rect">
            <a:avLst/>
          </a:prstGeom>
        </p:spPr>
      </p:pic>
      <p:pic>
        <p:nvPicPr>
          <p:cNvPr id="8" name="Imagen 7" descr="Captura de pantalla 2017-05-13 a las 1.21.13.png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t="17586" r="38086" b="37262"/>
          <a:stretch/>
        </p:blipFill>
        <p:spPr>
          <a:xfrm>
            <a:off x="4644008" y="1772816"/>
            <a:ext cx="3213572" cy="164095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699792" y="4941168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tx2"/>
                </a:solidFill>
              </a:rPr>
              <a:t>l</a:t>
            </a:r>
            <a:r>
              <a:rPr lang="es-ES" sz="2400" b="1" dirty="0" err="1" smtClean="0">
                <a:solidFill>
                  <a:schemeClr val="tx2"/>
                </a:solidFill>
              </a:rPr>
              <a:t>luis.coromina@udg.edu</a:t>
            </a:r>
            <a:endParaRPr lang="es-ES" sz="2400" b="1" dirty="0">
              <a:solidFill>
                <a:schemeClr val="tx2"/>
              </a:solidFill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611560" y="4797152"/>
            <a:ext cx="77768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n 3" descr="Pirineu-de-Girona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2" b="21009"/>
          <a:stretch/>
        </p:blipFill>
        <p:spPr>
          <a:xfrm>
            <a:off x="4896544" y="3411306"/>
            <a:ext cx="2843808" cy="665766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932040" y="134076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rgbClr val="000090"/>
                </a:solidFill>
                <a:latin typeface="+mj-lt"/>
              </a:rPr>
              <a:t>New </a:t>
            </a:r>
            <a:r>
              <a:rPr lang="es-ES" sz="2000" dirty="0" err="1" smtClean="0">
                <a:solidFill>
                  <a:srgbClr val="000090"/>
                </a:solidFill>
                <a:latin typeface="+mj-lt"/>
              </a:rPr>
              <a:t>branding</a:t>
            </a:r>
            <a:r>
              <a:rPr lang="es-ES" sz="2000" dirty="0" smtClean="0">
                <a:solidFill>
                  <a:srgbClr val="000090"/>
                </a:solidFill>
                <a:latin typeface="+mj-lt"/>
              </a:rPr>
              <a:t> </a:t>
            </a:r>
            <a:r>
              <a:rPr lang="es-ES" sz="2000" dirty="0" err="1" smtClean="0">
                <a:solidFill>
                  <a:srgbClr val="000090"/>
                </a:solidFill>
                <a:latin typeface="+mj-lt"/>
              </a:rPr>
              <a:t>strategy</a:t>
            </a:r>
            <a:endParaRPr lang="es-ES" sz="2000" dirty="0">
              <a:solidFill>
                <a:srgbClr val="00009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4091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 smtClean="0"/>
              <a:t>Where</a:t>
            </a:r>
            <a:endParaRPr lang="ca-ES" i="1" dirty="0"/>
          </a:p>
        </p:txBody>
      </p:sp>
      <p:pic>
        <p:nvPicPr>
          <p:cNvPr id="7" name="Imagen 6" descr="Captura de pantalla 2019-04-25 a las 17.05.48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"/>
          <a:stretch/>
        </p:blipFill>
        <p:spPr>
          <a:xfrm>
            <a:off x="1043608" y="1138668"/>
            <a:ext cx="7568043" cy="571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69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 smtClean="0"/>
              <a:t>Where</a:t>
            </a:r>
            <a:endParaRPr lang="ca-ES" i="1" dirty="0"/>
          </a:p>
        </p:txBody>
      </p:sp>
      <p:pic>
        <p:nvPicPr>
          <p:cNvPr id="6" name="Imagen 5" descr="Captura de pantalla 2019-04-25 a las 17.03.3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" t="1683" r="3538"/>
          <a:stretch/>
        </p:blipFill>
        <p:spPr>
          <a:xfrm>
            <a:off x="1043608" y="1052736"/>
            <a:ext cx="7200800" cy="529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36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 smtClean="0"/>
              <a:t>Where</a:t>
            </a:r>
            <a:endParaRPr lang="ca-ES" i="1" dirty="0"/>
          </a:p>
        </p:txBody>
      </p:sp>
      <p:pic>
        <p:nvPicPr>
          <p:cNvPr id="8" name="Imagen 7" descr="Captura de pantalla 2017-05-14 a las 0.36.1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" t="14889" r="28478" b="9333"/>
          <a:stretch/>
        </p:blipFill>
        <p:spPr>
          <a:xfrm>
            <a:off x="1115616" y="1340768"/>
            <a:ext cx="697959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36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 smtClean="0"/>
              <a:t>Where</a:t>
            </a:r>
            <a:endParaRPr lang="ca-ES" i="1" dirty="0"/>
          </a:p>
        </p:txBody>
      </p:sp>
      <p:pic>
        <p:nvPicPr>
          <p:cNvPr id="9" name="Imagen 8" descr="Captura de pantalla 2017-05-14 a las 0.43.4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5" t="10444" r="13194" b="8889"/>
          <a:stretch/>
        </p:blipFill>
        <p:spPr>
          <a:xfrm>
            <a:off x="1259632" y="1124744"/>
            <a:ext cx="6840760" cy="520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36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                               Barcelona</a:t>
            </a:r>
            <a:endParaRPr lang="ca-ES" i="1" dirty="0">
              <a:solidFill>
                <a:schemeClr val="bg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96752"/>
            <a:ext cx="4013200" cy="2032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111560"/>
            <a:ext cx="3131840" cy="19574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44" y="3501008"/>
            <a:ext cx="3619500" cy="22479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184" y="5013176"/>
            <a:ext cx="2591272" cy="1727515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4" y="3501008"/>
            <a:ext cx="2332236" cy="225076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0192" y="3356992"/>
            <a:ext cx="2700412" cy="179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653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 smtClean="0"/>
              <a:t>The</a:t>
            </a:r>
            <a:r>
              <a:rPr lang="ca-ES" dirty="0" smtClean="0"/>
              <a:t> </a:t>
            </a:r>
            <a:r>
              <a:rPr lang="ca-ES" dirty="0" err="1" smtClean="0"/>
              <a:t>city</a:t>
            </a:r>
            <a:endParaRPr lang="ca-ES" i="1" dirty="0"/>
          </a:p>
        </p:txBody>
      </p:sp>
      <p:sp>
        <p:nvSpPr>
          <p:cNvPr id="3" name="Rectángulo 2"/>
          <p:cNvSpPr/>
          <p:nvPr/>
        </p:nvSpPr>
        <p:spPr>
          <a:xfrm>
            <a:off x="1187624" y="1196752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/>
              <a:buChar char="•"/>
            </a:pPr>
            <a:r>
              <a:rPr lang="en-US" sz="2400" dirty="0" smtClean="0">
                <a:solidFill>
                  <a:srgbClr val="D9D9D6">
                    <a:lumMod val="10000"/>
                  </a:srgbClr>
                </a:solidFill>
                <a:hlinkClick r:id="rId2"/>
              </a:rPr>
              <a:t>Girona </a:t>
            </a:r>
            <a:r>
              <a:rPr lang="en-US" sz="2400" dirty="0" smtClean="0">
                <a:solidFill>
                  <a:srgbClr val="D9D9D6">
                    <a:lumMod val="10000"/>
                  </a:srgbClr>
                </a:solidFill>
              </a:rPr>
              <a:t>population (2018): 100,266</a:t>
            </a:r>
          </a:p>
        </p:txBody>
      </p:sp>
      <p:pic>
        <p:nvPicPr>
          <p:cNvPr id="4" name="Imagen 3" descr="Captura de pantalla 2017-05-14 a las 15.35.1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5" t="32222" r="16111" b="43894"/>
          <a:stretch/>
        </p:blipFill>
        <p:spPr>
          <a:xfrm>
            <a:off x="142479" y="1628800"/>
            <a:ext cx="8677993" cy="2045320"/>
          </a:xfrm>
          <a:prstGeom prst="rect">
            <a:avLst/>
          </a:prstGeom>
        </p:spPr>
      </p:pic>
      <p:pic>
        <p:nvPicPr>
          <p:cNvPr id="5" name="Imagen 4" descr="Captura de pantalla 2017-05-14 a las 15.50.47.png">
            <a:hlinkClick r:id="rId4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 t="28000" r="31944" b="29333"/>
          <a:stretch/>
        </p:blipFill>
        <p:spPr>
          <a:xfrm>
            <a:off x="251520" y="3861048"/>
            <a:ext cx="2855192" cy="1656184"/>
          </a:xfrm>
          <a:prstGeom prst="rect">
            <a:avLst/>
          </a:prstGeom>
        </p:spPr>
      </p:pic>
      <p:pic>
        <p:nvPicPr>
          <p:cNvPr id="10" name="Imagen 9" descr="Captura de pantalla 2017-05-14 a las 15.57.41.png">
            <a:hlinkClick r:id="rId6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9" t="27777" r="32638" b="30445"/>
          <a:stretch/>
        </p:blipFill>
        <p:spPr>
          <a:xfrm>
            <a:off x="1907704" y="5493528"/>
            <a:ext cx="2260592" cy="131984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0152" y="3717032"/>
            <a:ext cx="2992388" cy="151994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7984" y="5085184"/>
            <a:ext cx="2099239" cy="1772816"/>
          </a:xfrm>
          <a:prstGeom prst="rect">
            <a:avLst/>
          </a:prstGeom>
        </p:spPr>
      </p:pic>
      <p:pic>
        <p:nvPicPr>
          <p:cNvPr id="8" name="Imagen 7" descr="Captura de pantalla 2019-04-27 a las 19.52.55.png">
            <a:hlinkClick r:id="rId10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052736"/>
            <a:ext cx="814218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5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399274"/>
            <a:ext cx="8363272" cy="869486"/>
          </a:xfrm>
        </p:spPr>
        <p:txBody>
          <a:bodyPr/>
          <a:lstStyle/>
          <a:p>
            <a:r>
              <a:rPr lang="ca-ES" dirty="0" err="1" smtClean="0"/>
              <a:t>The</a:t>
            </a:r>
            <a:r>
              <a:rPr lang="ca-ES" dirty="0" smtClean="0"/>
              <a:t> University </a:t>
            </a:r>
            <a:r>
              <a:rPr lang="ca-ES" dirty="0"/>
              <a:t>of </a:t>
            </a:r>
            <a:r>
              <a:rPr lang="ca-ES" dirty="0" smtClean="0"/>
              <a:t>Girona (</a:t>
            </a:r>
            <a:r>
              <a:rPr lang="ca-ES" dirty="0" err="1" smtClean="0"/>
              <a:t>www.udg.edu</a:t>
            </a:r>
            <a:r>
              <a:rPr lang="ca-ES" dirty="0" smtClean="0"/>
              <a:t>)</a:t>
            </a:r>
            <a:endParaRPr lang="ca-ES" i="1" dirty="0"/>
          </a:p>
        </p:txBody>
      </p:sp>
      <p:pic>
        <p:nvPicPr>
          <p:cNvPr id="4" name="Imagen 3" descr="Captura de pantalla 2017-05-14 a las 16.09.39.png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" t="40000" r="8750" b="21333"/>
          <a:stretch/>
        </p:blipFill>
        <p:spPr>
          <a:xfrm>
            <a:off x="533400" y="1628800"/>
            <a:ext cx="7810500" cy="2209800"/>
          </a:xfrm>
          <a:prstGeom prst="rect">
            <a:avLst/>
          </a:prstGeom>
        </p:spPr>
      </p:pic>
      <p:pic>
        <p:nvPicPr>
          <p:cNvPr id="6" name="Imagen 5" descr="Captura de pantalla 2017-05-14 a las 16.11.37.png">
            <a:hlinkClick r:id="rId4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" t="34000" r="72007" b="18666"/>
          <a:stretch/>
        </p:blipFill>
        <p:spPr>
          <a:xfrm>
            <a:off x="1432396" y="3933056"/>
            <a:ext cx="1911937" cy="2705100"/>
          </a:xfrm>
          <a:prstGeom prst="rect">
            <a:avLst/>
          </a:prstGeom>
        </p:spPr>
      </p:pic>
      <p:pic>
        <p:nvPicPr>
          <p:cNvPr id="7" name="Imagen 6" descr="Captura de pantalla 2017-05-14 a las 16.11.37.png">
            <a:hlinkClick r:id="rId6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8" t="34000" r="51468" b="18666"/>
          <a:stretch/>
        </p:blipFill>
        <p:spPr>
          <a:xfrm>
            <a:off x="3275856" y="3933056"/>
            <a:ext cx="1938866" cy="2705100"/>
          </a:xfrm>
          <a:prstGeom prst="rect">
            <a:avLst/>
          </a:prstGeom>
        </p:spPr>
      </p:pic>
      <p:pic>
        <p:nvPicPr>
          <p:cNvPr id="8" name="Imagen 7" descr="Captura de pantalla 2017-05-14 a las 16.11.37.png">
            <a:hlinkClick r:id="rId7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31" t="34000" r="29444" b="18666"/>
          <a:stretch/>
        </p:blipFill>
        <p:spPr>
          <a:xfrm>
            <a:off x="5148064" y="3933056"/>
            <a:ext cx="2013951" cy="2705100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300192" y="112474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chemeClr val="tx2"/>
                </a:solidFill>
                <a:latin typeface="+mj-lt"/>
              </a:rPr>
              <a:t>15,000 </a:t>
            </a:r>
            <a:r>
              <a:rPr lang="es-ES" sz="2000" dirty="0" err="1" smtClean="0">
                <a:solidFill>
                  <a:schemeClr val="tx2"/>
                </a:solidFill>
                <a:latin typeface="+mj-lt"/>
              </a:rPr>
              <a:t>students</a:t>
            </a:r>
            <a:endParaRPr lang="es-ES" sz="2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0551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err="1" smtClean="0"/>
              <a:t>Faculty</a:t>
            </a:r>
            <a:r>
              <a:rPr lang="ca-ES" dirty="0" smtClean="0"/>
              <a:t> of </a:t>
            </a:r>
            <a:r>
              <a:rPr lang="ca-ES" dirty="0" err="1" smtClean="0"/>
              <a:t>Tourism</a:t>
            </a:r>
            <a:r>
              <a:rPr lang="ca-ES" dirty="0" smtClean="0"/>
              <a:t/>
            </a:r>
            <a:br>
              <a:rPr lang="ca-ES" dirty="0" smtClean="0"/>
            </a:br>
            <a:endParaRPr lang="ca-ES" i="1" dirty="0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1259632" y="1412776"/>
            <a:ext cx="7499176" cy="43924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BACHELOR'S, MASTER'S AND DOCTORAL DEGREES </a:t>
            </a:r>
            <a:endParaRPr lang="en-US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0" indent="0">
              <a:buNone/>
            </a:pPr>
            <a:endParaRPr lang="en-US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900+ students</a:t>
            </a: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80+ teaching staff</a:t>
            </a:r>
          </a:p>
          <a:p>
            <a:endParaRPr 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2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Bachelor's degrees</a:t>
            </a:r>
          </a:p>
          <a:p>
            <a:pPr lvl="1"/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Tourism</a:t>
            </a:r>
          </a:p>
          <a:p>
            <a:pPr lvl="1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Public Relations</a:t>
            </a:r>
          </a:p>
          <a:p>
            <a:endParaRPr 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3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Master's degrees</a:t>
            </a:r>
          </a:p>
          <a:p>
            <a:pPr lvl="1"/>
            <a:r>
              <a:rPr lang="en-GB" dirty="0">
                <a:solidFill>
                  <a:schemeClr val="bg2">
                    <a:lumMod val="10000"/>
                  </a:schemeClr>
                </a:solidFill>
              </a:rPr>
              <a:t>Erasmus Mundus European Master in Tourism </a:t>
            </a:r>
            <a:r>
              <a:rPr lang="en-GB" dirty="0" smtClean="0">
                <a:solidFill>
                  <a:schemeClr val="bg2">
                    <a:lumMod val="10000"/>
                  </a:schemeClr>
                </a:solidFill>
              </a:rPr>
              <a:t>Management</a:t>
            </a:r>
            <a:endParaRPr lang="ca-ES" sz="3400" dirty="0">
              <a:solidFill>
                <a:schemeClr val="bg2">
                  <a:lumMod val="10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bg2">
                    <a:lumMod val="10000"/>
                  </a:schemeClr>
                </a:solidFill>
              </a:rPr>
              <a:t>Master’s Degree in Cultural Tourism </a:t>
            </a:r>
            <a:r>
              <a:rPr lang="en-GB" dirty="0" smtClean="0">
                <a:solidFill>
                  <a:schemeClr val="bg2">
                    <a:lumMod val="10000"/>
                  </a:schemeClr>
                </a:solidFill>
              </a:rPr>
              <a:t>(Spanish</a:t>
            </a:r>
            <a:r>
              <a:rPr lang="en-GB" dirty="0">
                <a:solidFill>
                  <a:schemeClr val="bg2">
                    <a:lumMod val="10000"/>
                  </a:schemeClr>
                </a:solidFill>
              </a:rPr>
              <a:t>)</a:t>
            </a:r>
            <a:endParaRPr lang="ca-ES" sz="3400" dirty="0">
              <a:solidFill>
                <a:schemeClr val="bg2">
                  <a:lumMod val="10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bg2">
                    <a:lumMod val="10000"/>
                  </a:schemeClr>
                </a:solidFill>
                <a:hlinkClick r:id="rId2"/>
              </a:rPr>
              <a:t>Master’s Degree in Management and Tourism Planning </a:t>
            </a:r>
            <a:r>
              <a:rPr lang="en-GB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(English</a:t>
            </a:r>
            <a:r>
              <a:rPr lang="en-GB" dirty="0">
                <a:solidFill>
                  <a:schemeClr val="bg2">
                    <a:lumMod val="10000"/>
                  </a:schemeClr>
                </a:solidFill>
                <a:hlinkClick r:id="rId2"/>
              </a:rPr>
              <a:t>) </a:t>
            </a:r>
            <a:endParaRPr lang="ca-ES" sz="3400" dirty="0">
              <a:solidFill>
                <a:schemeClr val="bg2">
                  <a:lumMod val="10000"/>
                </a:schemeClr>
              </a:solidFill>
            </a:endParaRPr>
          </a:p>
          <a:p>
            <a:pPr lvl="1"/>
            <a:endParaRPr 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1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Doctoral degree in Tourism</a:t>
            </a:r>
            <a:endParaRPr 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r="73402"/>
          <a:stretch/>
        </p:blipFill>
        <p:spPr>
          <a:xfrm>
            <a:off x="5214623" y="1916832"/>
            <a:ext cx="295777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0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x_presentacio_amb_altres_institucions">
  <a:themeElements>
    <a:clrScheme name="Colors UdG">
      <a:dk1>
        <a:srgbClr val="5B6770"/>
      </a:dk1>
      <a:lt1>
        <a:sysClr val="window" lastClr="FFFFFF"/>
      </a:lt1>
      <a:dk2>
        <a:srgbClr val="001489"/>
      </a:dk2>
      <a:lt2>
        <a:srgbClr val="D9D9D6"/>
      </a:lt2>
      <a:accent1>
        <a:srgbClr val="485CC7"/>
      </a:accent1>
      <a:accent2>
        <a:srgbClr val="6CACE4"/>
      </a:accent2>
      <a:accent3>
        <a:srgbClr val="8E9FBC"/>
      </a:accent3>
      <a:accent4>
        <a:srgbClr val="F5E1A4"/>
      </a:accent4>
      <a:accent5>
        <a:srgbClr val="651D32"/>
      </a:accent5>
      <a:accent6>
        <a:srgbClr val="9D432C"/>
      </a:accent6>
      <a:hlink>
        <a:srgbClr val="C66E4E"/>
      </a:hlink>
      <a:folHlink>
        <a:srgbClr val="D6A461"/>
      </a:folHlink>
    </a:clrScheme>
    <a:fontScheme name="UdG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ex_presentacio_amb_altres_institucions</Template>
  <TotalTime>3213</TotalTime>
  <Words>195</Words>
  <Application>Microsoft Macintosh PowerPoint</Application>
  <PresentationFormat>Presentación en pantalla (4:3)</PresentationFormat>
  <Paragraphs>70</Paragraphs>
  <Slides>18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ex_presentacio_amb_altres_institucions</vt:lpstr>
      <vt:lpstr>University of Girona Faculty of Tourism Master’s in Tourism Management  and Planning </vt:lpstr>
      <vt:lpstr>Where</vt:lpstr>
      <vt:lpstr>Where</vt:lpstr>
      <vt:lpstr>Where</vt:lpstr>
      <vt:lpstr>Where</vt:lpstr>
      <vt:lpstr>                               Barcelona</vt:lpstr>
      <vt:lpstr>The city</vt:lpstr>
      <vt:lpstr>The University of Girona (www.udg.edu)</vt:lpstr>
      <vt:lpstr>Faculty of Tourism </vt:lpstr>
      <vt:lpstr>Faculty of Tourism - Research</vt:lpstr>
      <vt:lpstr>Master’s in Tourism Management</vt:lpstr>
      <vt:lpstr>Dual Master Degree in Tourism</vt:lpstr>
      <vt:lpstr>Importance of Tourism</vt:lpstr>
      <vt:lpstr>                               Girona</vt:lpstr>
      <vt:lpstr>                               Girona</vt:lpstr>
      <vt:lpstr>Master’s in Tourism Management</vt:lpstr>
      <vt:lpstr>Girona</vt:lpstr>
      <vt:lpstr>Costa Brava &amp; Pyrenees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Facultat de Turisme</dc:title>
  <dc:creator>Lluís Coromina</dc:creator>
  <cp:lastModifiedBy>Lluís Coromina</cp:lastModifiedBy>
  <cp:revision>69</cp:revision>
  <dcterms:created xsi:type="dcterms:W3CDTF">2016-03-10T19:18:25Z</dcterms:created>
  <dcterms:modified xsi:type="dcterms:W3CDTF">2019-04-29T12:06:51Z</dcterms:modified>
</cp:coreProperties>
</file>